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FEAA02"/>
    <a:srgbClr val="FFFF99"/>
    <a:srgbClr val="FDDF5D"/>
    <a:srgbClr val="FDA31F"/>
    <a:srgbClr val="F0E0E3"/>
    <a:srgbClr val="FBE1E2"/>
    <a:srgbClr val="F1CD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Ginecologo - 16</c:v>
                </c:pt>
                <c:pt idx="1">
                  <c:v>Medico di Medicina Generale - 8</c:v>
                </c:pt>
                <c:pt idx="2">
                  <c:v>Team di ostetrica e MMG - 1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0802469135802484E-2"/>
          <c:y val="0.17452135037810745"/>
          <c:w val="0.65004787595994962"/>
          <c:h val="0.8198665830601314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Ginecologo - 13</c:v>
                </c:pt>
                <c:pt idx="1">
                  <c:v>Medico di Medicina Generale - 12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12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Ginecologo - 10</c:v>
                </c:pt>
                <c:pt idx="1">
                  <c:v>Medico di Medicina Generale - 15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15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Ginecologo - 11</c:v>
                </c:pt>
                <c:pt idx="1">
                  <c:v>Medico di Medicina Genarale - 3</c:v>
                </c:pt>
                <c:pt idx="2">
                  <c:v>Ostetrica - 1</c:v>
                </c:pt>
                <c:pt idx="3">
                  <c:v>Team MMG e ostetrica - 10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3</c:v>
                </c:pt>
                <c:pt idx="2">
                  <c:v>1</c:v>
                </c:pt>
                <c:pt idx="3">
                  <c:v>10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686886361427166"/>
          <c:y val="0.12586997197845468"/>
          <c:w val="0.30674224749684081"/>
          <c:h val="0.66101895983235859"/>
        </c:manualLayout>
      </c:layout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0802469135802482E-2"/>
          <c:y val="6.1732732179368734E-2"/>
          <c:w val="0.65004787595994962"/>
          <c:h val="0.9382672678206308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Ginecologo - 4</c:v>
                </c:pt>
                <c:pt idx="1">
                  <c:v>Medico di Medicina Generale - 8</c:v>
                </c:pt>
                <c:pt idx="2">
                  <c:v>Ostetrica - 4</c:v>
                </c:pt>
                <c:pt idx="3">
                  <c:v>Pediatra - 7</c:v>
                </c:pt>
                <c:pt idx="4">
                  <c:v>Nurse - 2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8</c:v>
                </c:pt>
                <c:pt idx="2">
                  <c:v>4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975308641975325E-2"/>
          <c:y val="3.0866359269839376E-2"/>
          <c:w val="0.65004787595994962"/>
          <c:h val="0.9382672814603207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Ginecologo - 12</c:v>
                </c:pt>
                <c:pt idx="1">
                  <c:v>Medico di Medicina Generale - 11</c:v>
                </c:pt>
                <c:pt idx="2">
                  <c:v>Ostetrica - 2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Ginecologo</c:v>
                </c:pt>
                <c:pt idx="1">
                  <c:v>MMG</c:v>
                </c:pt>
                <c:pt idx="2">
                  <c:v>Ostetrica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13</c:v>
                </c:pt>
                <c:pt idx="2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14EE0-6BE1-4D56-A8A5-759129BE213C}" type="doc">
      <dgm:prSet loTypeId="urn:microsoft.com/office/officeart/2005/8/layout/hList6" loCatId="list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25B11186-D514-46DA-91CB-4E1620499E51}">
      <dgm:prSet custT="1"/>
      <dgm:spPr/>
      <dgm:t>
        <a:bodyPr/>
        <a:lstStyle/>
        <a:p>
          <a:pPr algn="ctr" rtl="0"/>
          <a:r>
            <a:rPr lang="it-IT" sz="1800" dirty="0" smtClean="0"/>
            <a:t>Assistenza alla gravidanza fisiologica :</a:t>
          </a:r>
        </a:p>
        <a:p>
          <a:pPr algn="ctr" rtl="0"/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Ostetriche</a:t>
          </a:r>
        </a:p>
        <a:p>
          <a:pPr algn="ctr" rtl="0"/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Specialisti in ginecologia e ostetricia</a:t>
          </a:r>
        </a:p>
        <a:p>
          <a:pPr algn="ctr" rtl="0"/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Medici di famiglia</a:t>
          </a:r>
          <a:endParaRPr lang="it-IT" sz="1800" dirty="0"/>
        </a:p>
      </dgm:t>
    </dgm:pt>
    <dgm:pt modelId="{9BF2982C-D25F-4B2C-8224-21EF60D12744}" type="parTrans" cxnId="{8BF48542-7B4D-4EBE-9A36-88156845665F}">
      <dgm:prSet/>
      <dgm:spPr/>
      <dgm:t>
        <a:bodyPr/>
        <a:lstStyle/>
        <a:p>
          <a:endParaRPr lang="it-IT"/>
        </a:p>
      </dgm:t>
    </dgm:pt>
    <dgm:pt modelId="{223BBBEE-A0B1-4931-8BA8-EADB8368E97B}" type="sibTrans" cxnId="{8BF48542-7B4D-4EBE-9A36-88156845665F}">
      <dgm:prSet/>
      <dgm:spPr/>
      <dgm:t>
        <a:bodyPr/>
        <a:lstStyle/>
        <a:p>
          <a:endParaRPr lang="it-IT"/>
        </a:p>
      </dgm:t>
    </dgm:pt>
    <dgm:pt modelId="{26269E75-665C-42FA-84B9-7872D88454B1}">
      <dgm:prSet custT="1"/>
      <dgm:spPr/>
      <dgm:t>
        <a:bodyPr/>
        <a:lstStyle/>
        <a:p>
          <a:pPr rtl="0"/>
          <a:r>
            <a:rPr lang="it-IT" sz="2000" dirty="0" smtClean="0"/>
            <a:t>Aumento di tagli cesarei</a:t>
          </a:r>
        </a:p>
        <a:p>
          <a:pPr rtl="0"/>
          <a:endParaRPr lang="it-IT" sz="1400" dirty="0" smtClean="0"/>
        </a:p>
        <a:p>
          <a:pPr rtl="0"/>
          <a:r>
            <a:rPr lang="it-IT" sz="1800" dirty="0" smtClean="0"/>
            <a:t> sintomo dell’eccesso di medicalizzazione del percorso nascita</a:t>
          </a:r>
          <a:endParaRPr lang="it-IT" sz="1800" dirty="0"/>
        </a:p>
      </dgm:t>
    </dgm:pt>
    <dgm:pt modelId="{8804D11C-8BD9-43E0-B157-7D783A9CADA5}" type="parTrans" cxnId="{86AB575D-641A-40C5-896F-F785B0B090DB}">
      <dgm:prSet/>
      <dgm:spPr/>
      <dgm:t>
        <a:bodyPr/>
        <a:lstStyle/>
        <a:p>
          <a:endParaRPr lang="it-IT"/>
        </a:p>
      </dgm:t>
    </dgm:pt>
    <dgm:pt modelId="{3658B8D3-26D7-43DF-89B6-0BBCD82580A0}" type="sibTrans" cxnId="{86AB575D-641A-40C5-896F-F785B0B090DB}">
      <dgm:prSet/>
      <dgm:spPr/>
      <dgm:t>
        <a:bodyPr/>
        <a:lstStyle/>
        <a:p>
          <a:endParaRPr lang="it-IT"/>
        </a:p>
      </dgm:t>
    </dgm:pt>
    <dgm:pt modelId="{8613CEF6-C73F-478D-AF79-D96E7F79625F}">
      <dgm:prSet custT="1"/>
      <dgm:spPr/>
      <dgm:t>
        <a:bodyPr/>
        <a:lstStyle/>
        <a:p>
          <a:pPr rtl="0"/>
          <a:r>
            <a:rPr lang="it-IT" sz="2400" dirty="0" smtClean="0"/>
            <a:t>Necessità di condurre in Italia studi per valutare il ruolo delle diverse figure professionali</a:t>
          </a:r>
          <a:endParaRPr lang="it-IT" sz="2400" dirty="0"/>
        </a:p>
      </dgm:t>
    </dgm:pt>
    <dgm:pt modelId="{E618DC6E-7166-461A-AFB2-6C65C98DE15B}" type="parTrans" cxnId="{743FEC60-E9CD-4B0B-BB48-C5056D06794E}">
      <dgm:prSet/>
      <dgm:spPr/>
      <dgm:t>
        <a:bodyPr/>
        <a:lstStyle/>
        <a:p>
          <a:endParaRPr lang="it-IT"/>
        </a:p>
      </dgm:t>
    </dgm:pt>
    <dgm:pt modelId="{5B95934F-BB53-4044-B868-4339508CADC4}" type="sibTrans" cxnId="{743FEC60-E9CD-4B0B-BB48-C5056D06794E}">
      <dgm:prSet/>
      <dgm:spPr/>
      <dgm:t>
        <a:bodyPr/>
        <a:lstStyle/>
        <a:p>
          <a:endParaRPr lang="it-IT"/>
        </a:p>
      </dgm:t>
    </dgm:pt>
    <dgm:pt modelId="{6B814ECF-97E1-452A-98D8-5D68A2774422}" type="pres">
      <dgm:prSet presAssocID="{40914EE0-6BE1-4D56-A8A5-759129BE21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E698F7B-50E8-4080-A4C9-4CAE11E6A1AA}" type="pres">
      <dgm:prSet presAssocID="{25B11186-D514-46DA-91CB-4E1620499E51}" presName="node" presStyleLbl="node1" presStyleIdx="0" presStyleCnt="3" custLinFactX="-2108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B6AC7F-EDFA-42A4-B81C-5FDA15FF4B23}" type="pres">
      <dgm:prSet presAssocID="{223BBBEE-A0B1-4931-8BA8-EADB8368E97B}" presName="sibTrans" presStyleCnt="0"/>
      <dgm:spPr/>
    </dgm:pt>
    <dgm:pt modelId="{04124409-0FBE-4FCF-9332-378FEF5ECC9D}" type="pres">
      <dgm:prSet presAssocID="{26269E75-665C-42FA-84B9-7872D88454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FD9928-F6D4-4DAF-9643-8D9D20966A5A}" type="pres">
      <dgm:prSet presAssocID="{3658B8D3-26D7-43DF-89B6-0BBCD82580A0}" presName="sibTrans" presStyleCnt="0"/>
      <dgm:spPr/>
    </dgm:pt>
    <dgm:pt modelId="{7FCBD891-0D51-4DEA-805F-62CC80409137}" type="pres">
      <dgm:prSet presAssocID="{8613CEF6-C73F-478D-AF79-D96E7F79625F}" presName="node" presStyleLbl="node1" presStyleIdx="2" presStyleCnt="3" custLinFactNeighborX="-17788" custLinFactNeighborY="45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6AB575D-641A-40C5-896F-F785B0B090DB}" srcId="{40914EE0-6BE1-4D56-A8A5-759129BE213C}" destId="{26269E75-665C-42FA-84B9-7872D88454B1}" srcOrd="1" destOrd="0" parTransId="{8804D11C-8BD9-43E0-B157-7D783A9CADA5}" sibTransId="{3658B8D3-26D7-43DF-89B6-0BBCD82580A0}"/>
    <dgm:cxn modelId="{B0D15269-CD26-4835-8775-84C6BBE8AEA6}" type="presOf" srcId="{26269E75-665C-42FA-84B9-7872D88454B1}" destId="{04124409-0FBE-4FCF-9332-378FEF5ECC9D}" srcOrd="0" destOrd="0" presId="urn:microsoft.com/office/officeart/2005/8/layout/hList6"/>
    <dgm:cxn modelId="{BE70632C-86BC-4796-A52E-519F80F7B957}" type="presOf" srcId="{25B11186-D514-46DA-91CB-4E1620499E51}" destId="{2E698F7B-50E8-4080-A4C9-4CAE11E6A1AA}" srcOrd="0" destOrd="0" presId="urn:microsoft.com/office/officeart/2005/8/layout/hList6"/>
    <dgm:cxn modelId="{743FEC60-E9CD-4B0B-BB48-C5056D06794E}" srcId="{40914EE0-6BE1-4D56-A8A5-759129BE213C}" destId="{8613CEF6-C73F-478D-AF79-D96E7F79625F}" srcOrd="2" destOrd="0" parTransId="{E618DC6E-7166-461A-AFB2-6C65C98DE15B}" sibTransId="{5B95934F-BB53-4044-B868-4339508CADC4}"/>
    <dgm:cxn modelId="{8BF48542-7B4D-4EBE-9A36-88156845665F}" srcId="{40914EE0-6BE1-4D56-A8A5-759129BE213C}" destId="{25B11186-D514-46DA-91CB-4E1620499E51}" srcOrd="0" destOrd="0" parTransId="{9BF2982C-D25F-4B2C-8224-21EF60D12744}" sibTransId="{223BBBEE-A0B1-4931-8BA8-EADB8368E97B}"/>
    <dgm:cxn modelId="{DCC2E6DF-4024-412F-8B2A-F81BBEDE321E}" type="presOf" srcId="{8613CEF6-C73F-478D-AF79-D96E7F79625F}" destId="{7FCBD891-0D51-4DEA-805F-62CC80409137}" srcOrd="0" destOrd="0" presId="urn:microsoft.com/office/officeart/2005/8/layout/hList6"/>
    <dgm:cxn modelId="{1618571F-1FAD-4833-8F1A-EDBAF3B33F1A}" type="presOf" srcId="{40914EE0-6BE1-4D56-A8A5-759129BE213C}" destId="{6B814ECF-97E1-452A-98D8-5D68A2774422}" srcOrd="0" destOrd="0" presId="urn:microsoft.com/office/officeart/2005/8/layout/hList6"/>
    <dgm:cxn modelId="{9CC71CEF-FF9F-4061-A9B1-5D0D6DBBF0F0}" type="presParOf" srcId="{6B814ECF-97E1-452A-98D8-5D68A2774422}" destId="{2E698F7B-50E8-4080-A4C9-4CAE11E6A1AA}" srcOrd="0" destOrd="0" presId="urn:microsoft.com/office/officeart/2005/8/layout/hList6"/>
    <dgm:cxn modelId="{960063A7-C0B3-4CC5-9E22-946D9505641A}" type="presParOf" srcId="{6B814ECF-97E1-452A-98D8-5D68A2774422}" destId="{69B6AC7F-EDFA-42A4-B81C-5FDA15FF4B23}" srcOrd="1" destOrd="0" presId="urn:microsoft.com/office/officeart/2005/8/layout/hList6"/>
    <dgm:cxn modelId="{C836C89C-FB74-4170-9EE0-215B3FAE6198}" type="presParOf" srcId="{6B814ECF-97E1-452A-98D8-5D68A2774422}" destId="{04124409-0FBE-4FCF-9332-378FEF5ECC9D}" srcOrd="2" destOrd="0" presId="urn:microsoft.com/office/officeart/2005/8/layout/hList6"/>
    <dgm:cxn modelId="{85D5AEFC-A355-4DF5-8F62-C6D4554A0026}" type="presParOf" srcId="{6B814ECF-97E1-452A-98D8-5D68A2774422}" destId="{27FD9928-F6D4-4DAF-9643-8D9D20966A5A}" srcOrd="3" destOrd="0" presId="urn:microsoft.com/office/officeart/2005/8/layout/hList6"/>
    <dgm:cxn modelId="{6CB8A577-7542-4311-89D7-51BFEEFF7A81}" type="presParOf" srcId="{6B814ECF-97E1-452A-98D8-5D68A2774422}" destId="{7FCBD891-0D51-4DEA-805F-62CC8040913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1B367B-2FFB-4EC2-9329-384CED55ABE5}" type="doc">
      <dgm:prSet loTypeId="urn:microsoft.com/office/officeart/2005/8/layout/equation1" loCatId="relationship" qsTypeId="urn:microsoft.com/office/officeart/2005/8/quickstyle/3d2" qsCatId="3D" csTypeId="urn:microsoft.com/office/officeart/2005/8/colors/colorful3" csCatId="colorful" phldr="1"/>
      <dgm:spPr/>
    </dgm:pt>
    <dgm:pt modelId="{A5208021-DFEE-431F-A6D0-626817FDD0CE}">
      <dgm:prSet phldrT="[Text]" custT="1"/>
      <dgm:spPr/>
      <dgm:t>
        <a:bodyPr/>
        <a:lstStyle/>
        <a:p>
          <a:r>
            <a: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Numero </a:t>
          </a:r>
          <a:r>
            <a:rPr lang="it-IT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general</a:t>
          </a:r>
          <a:r>
            <a: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pratictioner</a:t>
          </a:r>
          <a:r>
            <a: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per 100000 abitanti</a:t>
          </a:r>
          <a:endParaRPr lang="it-IT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5D660-B4C0-478D-9F60-F137DC43936B}" type="parTrans" cxnId="{501C8FF6-101F-4902-B70B-D5F64CF7F7D7}">
      <dgm:prSet/>
      <dgm:spPr/>
      <dgm:t>
        <a:bodyPr/>
        <a:lstStyle/>
        <a:p>
          <a:endParaRPr lang="it-IT"/>
        </a:p>
      </dgm:t>
    </dgm:pt>
    <dgm:pt modelId="{D0583724-34E1-4EEF-B23F-8F215FE1BF3C}" type="sibTrans" cxnId="{501C8FF6-101F-4902-B70B-D5F64CF7F7D7}">
      <dgm:prSet/>
      <dgm:spPr/>
      <dgm:t>
        <a:bodyPr/>
        <a:lstStyle/>
        <a:p>
          <a:endParaRPr lang="it-IT"/>
        </a:p>
      </dgm:t>
    </dgm:pt>
    <dgm:pt modelId="{DA272CDC-A2B5-4185-A517-F43754A32D9E}">
      <dgm:prSet phldrT="[Text]" custT="1"/>
      <dgm:spPr/>
      <dgm:t>
        <a:bodyPr/>
        <a:lstStyle/>
        <a:p>
          <a:r>
            <a: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Scelta modello assistenziale gravidanza</a:t>
          </a:r>
          <a:endParaRPr lang="it-IT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8EA5A3-EE19-4C2C-A075-08C8C6DAF293}" type="parTrans" cxnId="{5F080E60-04AE-417B-8556-3CA2BB5FF63D}">
      <dgm:prSet/>
      <dgm:spPr/>
      <dgm:t>
        <a:bodyPr/>
        <a:lstStyle/>
        <a:p>
          <a:endParaRPr lang="it-IT"/>
        </a:p>
      </dgm:t>
    </dgm:pt>
    <dgm:pt modelId="{6B9B7AAE-7E6A-4D84-BC92-1FDD3F48F17C}" type="sibTrans" cxnId="{5F080E60-04AE-417B-8556-3CA2BB5FF63D}">
      <dgm:prSet/>
      <dgm:spPr/>
      <dgm:t>
        <a:bodyPr/>
        <a:lstStyle/>
        <a:p>
          <a:endParaRPr lang="it-IT"/>
        </a:p>
      </dgm:t>
    </dgm:pt>
    <dgm:pt modelId="{583825DA-CCA2-449B-A946-AB3627A950E0}">
      <dgm:prSet phldrT="[Text]" custT="1"/>
      <dgm:spPr/>
      <dgm:t>
        <a:bodyPr/>
        <a:lstStyle/>
        <a:p>
          <a:r>
            <a:rPr lang="it-IT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 c’è correlazione</a:t>
          </a:r>
          <a:endParaRPr lang="it-IT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FC2F52-1D78-45A0-98D5-F7E662F3A858}" type="parTrans" cxnId="{C1A694EC-553A-4D56-B389-B76E0255E5D6}">
      <dgm:prSet/>
      <dgm:spPr/>
      <dgm:t>
        <a:bodyPr/>
        <a:lstStyle/>
        <a:p>
          <a:endParaRPr lang="it-IT"/>
        </a:p>
      </dgm:t>
    </dgm:pt>
    <dgm:pt modelId="{4E6B9F34-3D92-4DCC-B4CB-8D58F0E2A172}" type="sibTrans" cxnId="{C1A694EC-553A-4D56-B389-B76E0255E5D6}">
      <dgm:prSet/>
      <dgm:spPr/>
      <dgm:t>
        <a:bodyPr/>
        <a:lstStyle/>
        <a:p>
          <a:endParaRPr lang="it-IT"/>
        </a:p>
      </dgm:t>
    </dgm:pt>
    <dgm:pt modelId="{FA932B11-8323-44C1-8669-F71B67A0E321}" type="pres">
      <dgm:prSet presAssocID="{751B367B-2FFB-4EC2-9329-384CED55ABE5}" presName="linearFlow" presStyleCnt="0">
        <dgm:presLayoutVars>
          <dgm:dir/>
          <dgm:resizeHandles val="exact"/>
        </dgm:presLayoutVars>
      </dgm:prSet>
      <dgm:spPr/>
    </dgm:pt>
    <dgm:pt modelId="{46EB69B6-8E74-4720-B8AE-DBBE2919194F}" type="pres">
      <dgm:prSet presAssocID="{A5208021-DFEE-431F-A6D0-626817FDD0CE}" presName="node" presStyleLbl="node1" presStyleIdx="0" presStyleCnt="3" custScaleX="198121" custScaleY="2002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45F40C-58D6-4C10-B625-59B846224747}" type="pres">
      <dgm:prSet presAssocID="{D0583724-34E1-4EEF-B23F-8F215FE1BF3C}" presName="spacerL" presStyleCnt="0"/>
      <dgm:spPr/>
    </dgm:pt>
    <dgm:pt modelId="{328800CA-63A4-4266-AE0C-4F55E96C2C7A}" type="pres">
      <dgm:prSet presAssocID="{D0583724-34E1-4EEF-B23F-8F215FE1BF3C}" presName="sibTrans" presStyleLbl="sibTrans2D1" presStyleIdx="0" presStyleCnt="2"/>
      <dgm:spPr/>
      <dgm:t>
        <a:bodyPr/>
        <a:lstStyle/>
        <a:p>
          <a:endParaRPr lang="it-IT"/>
        </a:p>
      </dgm:t>
    </dgm:pt>
    <dgm:pt modelId="{F92E0887-E012-4907-BAB7-D6EED3AA5EDD}" type="pres">
      <dgm:prSet presAssocID="{D0583724-34E1-4EEF-B23F-8F215FE1BF3C}" presName="spacerR" presStyleCnt="0"/>
      <dgm:spPr/>
    </dgm:pt>
    <dgm:pt modelId="{B8187954-8D22-4559-84F0-F5AF4BD1FDFE}" type="pres">
      <dgm:prSet presAssocID="{DA272CDC-A2B5-4185-A517-F43754A32D9E}" presName="node" presStyleLbl="node1" presStyleIdx="1" presStyleCnt="3" custScaleX="196345" custScaleY="1974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8A1871-B587-4021-948F-0061B8D30B01}" type="pres">
      <dgm:prSet presAssocID="{6B9B7AAE-7E6A-4D84-BC92-1FDD3F48F17C}" presName="spacerL" presStyleCnt="0"/>
      <dgm:spPr/>
    </dgm:pt>
    <dgm:pt modelId="{2691B13F-FE0F-41E4-BA39-80F74CC03362}" type="pres">
      <dgm:prSet presAssocID="{6B9B7AAE-7E6A-4D84-BC92-1FDD3F48F17C}" presName="sibTrans" presStyleLbl="sibTrans2D1" presStyleIdx="1" presStyleCnt="2"/>
      <dgm:spPr/>
      <dgm:t>
        <a:bodyPr/>
        <a:lstStyle/>
        <a:p>
          <a:endParaRPr lang="it-IT"/>
        </a:p>
      </dgm:t>
    </dgm:pt>
    <dgm:pt modelId="{1921B3EB-58B8-4EF4-9E18-402122F25D08}" type="pres">
      <dgm:prSet presAssocID="{6B9B7AAE-7E6A-4D84-BC92-1FDD3F48F17C}" presName="spacerR" presStyleCnt="0"/>
      <dgm:spPr/>
    </dgm:pt>
    <dgm:pt modelId="{FA07F229-7FD9-417B-99CF-8B1293E8452F}" type="pres">
      <dgm:prSet presAssocID="{583825DA-CCA2-449B-A946-AB3627A950E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1A694EC-553A-4D56-B389-B76E0255E5D6}" srcId="{751B367B-2FFB-4EC2-9329-384CED55ABE5}" destId="{583825DA-CCA2-449B-A946-AB3627A950E0}" srcOrd="2" destOrd="0" parTransId="{B0FC2F52-1D78-45A0-98D5-F7E662F3A858}" sibTransId="{4E6B9F34-3D92-4DCC-B4CB-8D58F0E2A172}"/>
    <dgm:cxn modelId="{501C8FF6-101F-4902-B70B-D5F64CF7F7D7}" srcId="{751B367B-2FFB-4EC2-9329-384CED55ABE5}" destId="{A5208021-DFEE-431F-A6D0-626817FDD0CE}" srcOrd="0" destOrd="0" parTransId="{BEA5D660-B4C0-478D-9F60-F137DC43936B}" sibTransId="{D0583724-34E1-4EEF-B23F-8F215FE1BF3C}"/>
    <dgm:cxn modelId="{ADF902AF-A8DB-4B42-800C-A3978ECCE6F0}" type="presOf" srcId="{583825DA-CCA2-449B-A946-AB3627A950E0}" destId="{FA07F229-7FD9-417B-99CF-8B1293E8452F}" srcOrd="0" destOrd="0" presId="urn:microsoft.com/office/officeart/2005/8/layout/equation1"/>
    <dgm:cxn modelId="{D888D8DD-2540-42B2-A78D-5C2D4E724333}" type="presOf" srcId="{A5208021-DFEE-431F-A6D0-626817FDD0CE}" destId="{46EB69B6-8E74-4720-B8AE-DBBE2919194F}" srcOrd="0" destOrd="0" presId="urn:microsoft.com/office/officeart/2005/8/layout/equation1"/>
    <dgm:cxn modelId="{DD974D5D-96DD-4E88-BD5E-D897C4132B18}" type="presOf" srcId="{751B367B-2FFB-4EC2-9329-384CED55ABE5}" destId="{FA932B11-8323-44C1-8669-F71B67A0E321}" srcOrd="0" destOrd="0" presId="urn:microsoft.com/office/officeart/2005/8/layout/equation1"/>
    <dgm:cxn modelId="{81F0AE0D-E041-4CAF-8E4A-EDF92775925D}" type="presOf" srcId="{D0583724-34E1-4EEF-B23F-8F215FE1BF3C}" destId="{328800CA-63A4-4266-AE0C-4F55E96C2C7A}" srcOrd="0" destOrd="0" presId="urn:microsoft.com/office/officeart/2005/8/layout/equation1"/>
    <dgm:cxn modelId="{5F080E60-04AE-417B-8556-3CA2BB5FF63D}" srcId="{751B367B-2FFB-4EC2-9329-384CED55ABE5}" destId="{DA272CDC-A2B5-4185-A517-F43754A32D9E}" srcOrd="1" destOrd="0" parTransId="{078EA5A3-EE19-4C2C-A075-08C8C6DAF293}" sibTransId="{6B9B7AAE-7E6A-4D84-BC92-1FDD3F48F17C}"/>
    <dgm:cxn modelId="{D7182404-D087-48F7-8AF0-C154B0C65127}" type="presOf" srcId="{DA272CDC-A2B5-4185-A517-F43754A32D9E}" destId="{B8187954-8D22-4559-84F0-F5AF4BD1FDFE}" srcOrd="0" destOrd="0" presId="urn:microsoft.com/office/officeart/2005/8/layout/equation1"/>
    <dgm:cxn modelId="{64CE67DA-3AC4-40A2-BD5B-ECDF108860CF}" type="presOf" srcId="{6B9B7AAE-7E6A-4D84-BC92-1FDD3F48F17C}" destId="{2691B13F-FE0F-41E4-BA39-80F74CC03362}" srcOrd="0" destOrd="0" presId="urn:microsoft.com/office/officeart/2005/8/layout/equation1"/>
    <dgm:cxn modelId="{B8D0DC3C-DF2E-4B8E-B885-84EABF581847}" type="presParOf" srcId="{FA932B11-8323-44C1-8669-F71B67A0E321}" destId="{46EB69B6-8E74-4720-B8AE-DBBE2919194F}" srcOrd="0" destOrd="0" presId="urn:microsoft.com/office/officeart/2005/8/layout/equation1"/>
    <dgm:cxn modelId="{BB5E25C4-7E72-4922-A119-CDA8FE1C6B7F}" type="presParOf" srcId="{FA932B11-8323-44C1-8669-F71B67A0E321}" destId="{CD45F40C-58D6-4C10-B625-59B846224747}" srcOrd="1" destOrd="0" presId="urn:microsoft.com/office/officeart/2005/8/layout/equation1"/>
    <dgm:cxn modelId="{EC8FE8DB-9049-476A-8447-1CE9E87F5550}" type="presParOf" srcId="{FA932B11-8323-44C1-8669-F71B67A0E321}" destId="{328800CA-63A4-4266-AE0C-4F55E96C2C7A}" srcOrd="2" destOrd="0" presId="urn:microsoft.com/office/officeart/2005/8/layout/equation1"/>
    <dgm:cxn modelId="{7CB763F0-43E1-4DCA-BDE8-9CC332343770}" type="presParOf" srcId="{FA932B11-8323-44C1-8669-F71B67A0E321}" destId="{F92E0887-E012-4907-BAB7-D6EED3AA5EDD}" srcOrd="3" destOrd="0" presId="urn:microsoft.com/office/officeart/2005/8/layout/equation1"/>
    <dgm:cxn modelId="{C4FCA4A1-936C-4BAE-86E0-643ECACA4C53}" type="presParOf" srcId="{FA932B11-8323-44C1-8669-F71B67A0E321}" destId="{B8187954-8D22-4559-84F0-F5AF4BD1FDFE}" srcOrd="4" destOrd="0" presId="urn:microsoft.com/office/officeart/2005/8/layout/equation1"/>
    <dgm:cxn modelId="{8705AD98-8CEE-49F1-BDD4-7FBB703D77B1}" type="presParOf" srcId="{FA932B11-8323-44C1-8669-F71B67A0E321}" destId="{5E8A1871-B587-4021-948F-0061B8D30B01}" srcOrd="5" destOrd="0" presId="urn:microsoft.com/office/officeart/2005/8/layout/equation1"/>
    <dgm:cxn modelId="{F0039AF1-A5E7-42DD-A55F-A69810327D15}" type="presParOf" srcId="{FA932B11-8323-44C1-8669-F71B67A0E321}" destId="{2691B13F-FE0F-41E4-BA39-80F74CC03362}" srcOrd="6" destOrd="0" presId="urn:microsoft.com/office/officeart/2005/8/layout/equation1"/>
    <dgm:cxn modelId="{8F10A9A4-BA4B-411D-B3A8-3EC4B22AC06C}" type="presParOf" srcId="{FA932B11-8323-44C1-8669-F71B67A0E321}" destId="{1921B3EB-58B8-4EF4-9E18-402122F25D08}" srcOrd="7" destOrd="0" presId="urn:microsoft.com/office/officeart/2005/8/layout/equation1"/>
    <dgm:cxn modelId="{D651BB59-F2BA-4F64-A246-BFA368B34E07}" type="presParOf" srcId="{FA932B11-8323-44C1-8669-F71B67A0E321}" destId="{FA07F229-7FD9-417B-99CF-8B1293E8452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C7A9A1-D084-4E24-969A-4D523882F133}" type="doc">
      <dgm:prSet loTypeId="urn:microsoft.com/office/officeart/2005/8/layout/arrow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92EBBDB-387A-4545-BC26-4D94383A1353}">
      <dgm:prSet phldrT="[Text]"/>
      <dgm:spPr/>
      <dgm:t>
        <a:bodyPr/>
        <a:lstStyle/>
        <a:p>
          <a:r>
            <a:rPr lang="it-IT" dirty="0" smtClean="0"/>
            <a:t>Sanità $</a:t>
          </a:r>
          <a:endParaRPr lang="it-IT" dirty="0"/>
        </a:p>
      </dgm:t>
    </dgm:pt>
    <dgm:pt modelId="{2890C579-C70C-45BE-928B-30C97CF9B1FE}" type="parTrans" cxnId="{3FE5CFDD-76B8-40B9-8342-DBDE82551CF3}">
      <dgm:prSet/>
      <dgm:spPr/>
      <dgm:t>
        <a:bodyPr/>
        <a:lstStyle/>
        <a:p>
          <a:endParaRPr lang="it-IT"/>
        </a:p>
      </dgm:t>
    </dgm:pt>
    <dgm:pt modelId="{99CF5ADF-DE67-464F-B054-92A7BCFD12CE}" type="sibTrans" cxnId="{3FE5CFDD-76B8-40B9-8342-DBDE82551CF3}">
      <dgm:prSet/>
      <dgm:spPr/>
      <dgm:t>
        <a:bodyPr/>
        <a:lstStyle/>
        <a:p>
          <a:endParaRPr lang="it-IT"/>
        </a:p>
      </dgm:t>
    </dgm:pt>
    <dgm:pt modelId="{D1158312-C392-4480-94B5-CC1D1251EE4B}">
      <dgm:prSet phldrT="[Text]"/>
      <dgm:spPr/>
      <dgm:t>
        <a:bodyPr/>
        <a:lstStyle/>
        <a:p>
          <a:r>
            <a:rPr lang="it-IT" dirty="0" smtClean="0"/>
            <a:t>Scelta figura di riferimento per la gravidanza</a:t>
          </a:r>
          <a:endParaRPr lang="it-IT" dirty="0"/>
        </a:p>
      </dgm:t>
    </dgm:pt>
    <dgm:pt modelId="{D0026E8E-4BF8-43B7-9749-44EB56DBAF90}" type="parTrans" cxnId="{B6E0FF68-CD70-480F-8AF0-9163561C8CA0}">
      <dgm:prSet/>
      <dgm:spPr/>
      <dgm:t>
        <a:bodyPr/>
        <a:lstStyle/>
        <a:p>
          <a:endParaRPr lang="it-IT"/>
        </a:p>
      </dgm:t>
    </dgm:pt>
    <dgm:pt modelId="{E5D89784-3B83-461A-A485-ED04DD74D7E3}" type="sibTrans" cxnId="{B6E0FF68-CD70-480F-8AF0-9163561C8CA0}">
      <dgm:prSet/>
      <dgm:spPr/>
      <dgm:t>
        <a:bodyPr/>
        <a:lstStyle/>
        <a:p>
          <a:endParaRPr lang="it-IT"/>
        </a:p>
      </dgm:t>
    </dgm:pt>
    <dgm:pt modelId="{87F33E05-C63C-4481-9EF4-51BA6D2C5F54}" type="pres">
      <dgm:prSet presAssocID="{FDC7A9A1-D084-4E24-969A-4D523882F13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D23B336-91CF-43F9-982C-DD30556A948F}" type="pres">
      <dgm:prSet presAssocID="{FDC7A9A1-D084-4E24-969A-4D523882F133}" presName="divider" presStyleLbl="fgShp" presStyleIdx="0" presStyleCnt="1"/>
      <dgm:spPr/>
    </dgm:pt>
    <dgm:pt modelId="{E0E8858B-6103-4986-9317-50BDCC3802A7}" type="pres">
      <dgm:prSet presAssocID="{192EBBDB-387A-4545-BC26-4D94383A1353}" presName="downArrow" presStyleLbl="node1" presStyleIdx="0" presStyleCnt="2"/>
      <dgm:spPr/>
    </dgm:pt>
    <dgm:pt modelId="{387BBF39-F4ED-4C5F-9772-015B41438F4E}" type="pres">
      <dgm:prSet presAssocID="{192EBBDB-387A-4545-BC26-4D94383A135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46C289-BC34-4247-802A-A70794DAB9D6}" type="pres">
      <dgm:prSet presAssocID="{D1158312-C392-4480-94B5-CC1D1251EE4B}" presName="upArrow" presStyleLbl="node1" presStyleIdx="1" presStyleCnt="2"/>
      <dgm:spPr/>
    </dgm:pt>
    <dgm:pt modelId="{5B9EFB64-50F3-4572-A39C-A966E5D98369}" type="pres">
      <dgm:prSet presAssocID="{D1158312-C392-4480-94B5-CC1D1251EE4B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2A051BB-FCCF-4634-ADCB-9409AE959675}" type="presOf" srcId="{D1158312-C392-4480-94B5-CC1D1251EE4B}" destId="{5B9EFB64-50F3-4572-A39C-A966E5D98369}" srcOrd="0" destOrd="0" presId="urn:microsoft.com/office/officeart/2005/8/layout/arrow3"/>
    <dgm:cxn modelId="{B6E0FF68-CD70-480F-8AF0-9163561C8CA0}" srcId="{FDC7A9A1-D084-4E24-969A-4D523882F133}" destId="{D1158312-C392-4480-94B5-CC1D1251EE4B}" srcOrd="1" destOrd="0" parTransId="{D0026E8E-4BF8-43B7-9749-44EB56DBAF90}" sibTransId="{E5D89784-3B83-461A-A485-ED04DD74D7E3}"/>
    <dgm:cxn modelId="{3FE5CFDD-76B8-40B9-8342-DBDE82551CF3}" srcId="{FDC7A9A1-D084-4E24-969A-4D523882F133}" destId="{192EBBDB-387A-4545-BC26-4D94383A1353}" srcOrd="0" destOrd="0" parTransId="{2890C579-C70C-45BE-928B-30C97CF9B1FE}" sibTransId="{99CF5ADF-DE67-464F-B054-92A7BCFD12CE}"/>
    <dgm:cxn modelId="{BFDD4C3F-9301-4616-B4C5-B7852355A8C9}" type="presOf" srcId="{192EBBDB-387A-4545-BC26-4D94383A1353}" destId="{387BBF39-F4ED-4C5F-9772-015B41438F4E}" srcOrd="0" destOrd="0" presId="urn:microsoft.com/office/officeart/2005/8/layout/arrow3"/>
    <dgm:cxn modelId="{EC716B3F-0D28-474A-9CE7-C95F7F313324}" type="presOf" srcId="{FDC7A9A1-D084-4E24-969A-4D523882F133}" destId="{87F33E05-C63C-4481-9EF4-51BA6D2C5F54}" srcOrd="0" destOrd="0" presId="urn:microsoft.com/office/officeart/2005/8/layout/arrow3"/>
    <dgm:cxn modelId="{5B1DF62A-FC25-437A-8A52-9599F4DFDAD0}" type="presParOf" srcId="{87F33E05-C63C-4481-9EF4-51BA6D2C5F54}" destId="{3D23B336-91CF-43F9-982C-DD30556A948F}" srcOrd="0" destOrd="0" presId="urn:microsoft.com/office/officeart/2005/8/layout/arrow3"/>
    <dgm:cxn modelId="{919FE000-4718-4C65-BB32-2F5CAD6677EA}" type="presParOf" srcId="{87F33E05-C63C-4481-9EF4-51BA6D2C5F54}" destId="{E0E8858B-6103-4986-9317-50BDCC3802A7}" srcOrd="1" destOrd="0" presId="urn:microsoft.com/office/officeart/2005/8/layout/arrow3"/>
    <dgm:cxn modelId="{F24BC385-9C5A-4943-B913-E54E61C499D6}" type="presParOf" srcId="{87F33E05-C63C-4481-9EF4-51BA6D2C5F54}" destId="{387BBF39-F4ED-4C5F-9772-015B41438F4E}" srcOrd="2" destOrd="0" presId="urn:microsoft.com/office/officeart/2005/8/layout/arrow3"/>
    <dgm:cxn modelId="{CB167A6F-BA07-44AE-988E-21640FABD495}" type="presParOf" srcId="{87F33E05-C63C-4481-9EF4-51BA6D2C5F54}" destId="{CE46C289-BC34-4247-802A-A70794DAB9D6}" srcOrd="3" destOrd="0" presId="urn:microsoft.com/office/officeart/2005/8/layout/arrow3"/>
    <dgm:cxn modelId="{91F870C2-BF4E-4D87-A2AD-767E5D721C2B}" type="presParOf" srcId="{87F33E05-C63C-4481-9EF4-51BA6D2C5F54}" destId="{5B9EFB64-50F3-4572-A39C-A966E5D9836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572FAC-7AF0-4BD5-BCC8-CE31F2BC4938}" type="doc">
      <dgm:prSet loTypeId="urn:microsoft.com/office/officeart/2005/8/layout/arrow6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FEA9964D-7C41-4766-A816-88A6C14A3ED1}">
      <dgm:prSet phldrT="[Text]"/>
      <dgm:spPr/>
      <dgm:t>
        <a:bodyPr/>
        <a:lstStyle/>
        <a:p>
          <a:r>
            <a:rPr lang="it-IT" dirty="0" smtClean="0"/>
            <a:t>Mortalità neonatale e materna</a:t>
          </a:r>
          <a:endParaRPr lang="it-IT" dirty="0"/>
        </a:p>
      </dgm:t>
    </dgm:pt>
    <dgm:pt modelId="{A9C6F30B-F463-43C5-BA97-D9447FA22BCD}" type="parTrans" cxnId="{3C31187C-FE41-47FA-BF0A-2E420319B329}">
      <dgm:prSet/>
      <dgm:spPr/>
      <dgm:t>
        <a:bodyPr/>
        <a:lstStyle/>
        <a:p>
          <a:endParaRPr lang="it-IT"/>
        </a:p>
      </dgm:t>
    </dgm:pt>
    <dgm:pt modelId="{C5B86159-752B-4990-A332-B11F43479807}" type="sibTrans" cxnId="{3C31187C-FE41-47FA-BF0A-2E420319B329}">
      <dgm:prSet/>
      <dgm:spPr/>
      <dgm:t>
        <a:bodyPr/>
        <a:lstStyle/>
        <a:p>
          <a:endParaRPr lang="it-IT"/>
        </a:p>
      </dgm:t>
    </dgm:pt>
    <dgm:pt modelId="{3A2042DC-D11A-4DFB-90F9-3D560B1E3E76}">
      <dgm:prSet phldrT="[Text]"/>
      <dgm:spPr/>
      <dgm:t>
        <a:bodyPr/>
        <a:lstStyle/>
        <a:p>
          <a:r>
            <a:rPr lang="it-IT" dirty="0" smtClean="0"/>
            <a:t>Figura di riferimento per la gravidanza</a:t>
          </a:r>
          <a:endParaRPr lang="it-IT" dirty="0"/>
        </a:p>
      </dgm:t>
    </dgm:pt>
    <dgm:pt modelId="{FA366A3F-B933-4A03-872A-DC99AB25807B}" type="parTrans" cxnId="{5E4ED9EB-D579-4C61-83CB-7C0CD676344C}">
      <dgm:prSet/>
      <dgm:spPr/>
      <dgm:t>
        <a:bodyPr/>
        <a:lstStyle/>
        <a:p>
          <a:endParaRPr lang="it-IT"/>
        </a:p>
      </dgm:t>
    </dgm:pt>
    <dgm:pt modelId="{3EE3F6FA-3587-4E6D-9FA3-EC9B14854492}" type="sibTrans" cxnId="{5E4ED9EB-D579-4C61-83CB-7C0CD676344C}">
      <dgm:prSet/>
      <dgm:spPr/>
      <dgm:t>
        <a:bodyPr/>
        <a:lstStyle/>
        <a:p>
          <a:endParaRPr lang="it-IT"/>
        </a:p>
      </dgm:t>
    </dgm:pt>
    <dgm:pt modelId="{25155D12-6872-4F53-8E67-D3B5926E50B0}" type="pres">
      <dgm:prSet presAssocID="{3E572FAC-7AF0-4BD5-BCC8-CE31F2BC493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CA97A6A-300B-4F11-9FB0-7DDB54F8EC0E}" type="pres">
      <dgm:prSet presAssocID="{3E572FAC-7AF0-4BD5-BCC8-CE31F2BC4938}" presName="ribbon" presStyleLbl="node1" presStyleIdx="0" presStyleCnt="1"/>
      <dgm:spPr/>
    </dgm:pt>
    <dgm:pt modelId="{8B1E3F42-C8AB-4EE3-B001-AB94EF32D02D}" type="pres">
      <dgm:prSet presAssocID="{3E572FAC-7AF0-4BD5-BCC8-CE31F2BC493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2D2BD7-2691-4D05-B46B-AF1DD00C30D1}" type="pres">
      <dgm:prSet presAssocID="{3E572FAC-7AF0-4BD5-BCC8-CE31F2BC493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C31187C-FE41-47FA-BF0A-2E420319B329}" srcId="{3E572FAC-7AF0-4BD5-BCC8-CE31F2BC4938}" destId="{FEA9964D-7C41-4766-A816-88A6C14A3ED1}" srcOrd="0" destOrd="0" parTransId="{A9C6F30B-F463-43C5-BA97-D9447FA22BCD}" sibTransId="{C5B86159-752B-4990-A332-B11F43479807}"/>
    <dgm:cxn modelId="{5E4ED9EB-D579-4C61-83CB-7C0CD676344C}" srcId="{3E572FAC-7AF0-4BD5-BCC8-CE31F2BC4938}" destId="{3A2042DC-D11A-4DFB-90F9-3D560B1E3E76}" srcOrd="1" destOrd="0" parTransId="{FA366A3F-B933-4A03-872A-DC99AB25807B}" sibTransId="{3EE3F6FA-3587-4E6D-9FA3-EC9B14854492}"/>
    <dgm:cxn modelId="{77AC0175-BD9E-47B4-9D9C-5549B75AEE1E}" type="presOf" srcId="{3A2042DC-D11A-4DFB-90F9-3D560B1E3E76}" destId="{022D2BD7-2691-4D05-B46B-AF1DD00C30D1}" srcOrd="0" destOrd="0" presId="urn:microsoft.com/office/officeart/2005/8/layout/arrow6"/>
    <dgm:cxn modelId="{2FBD7B66-1D52-46C9-A87C-CB78BD28D107}" type="presOf" srcId="{FEA9964D-7C41-4766-A816-88A6C14A3ED1}" destId="{8B1E3F42-C8AB-4EE3-B001-AB94EF32D02D}" srcOrd="0" destOrd="0" presId="urn:microsoft.com/office/officeart/2005/8/layout/arrow6"/>
    <dgm:cxn modelId="{4EE71D07-1FDD-4871-8DD9-BC292604AE87}" type="presOf" srcId="{3E572FAC-7AF0-4BD5-BCC8-CE31F2BC4938}" destId="{25155D12-6872-4F53-8E67-D3B5926E50B0}" srcOrd="0" destOrd="0" presId="urn:microsoft.com/office/officeart/2005/8/layout/arrow6"/>
    <dgm:cxn modelId="{0873D01D-396C-4738-8A66-B090CADE61FE}" type="presParOf" srcId="{25155D12-6872-4F53-8E67-D3B5926E50B0}" destId="{CCA97A6A-300B-4F11-9FB0-7DDB54F8EC0E}" srcOrd="0" destOrd="0" presId="urn:microsoft.com/office/officeart/2005/8/layout/arrow6"/>
    <dgm:cxn modelId="{1788780D-73FD-4A66-ADB2-8574908EC07F}" type="presParOf" srcId="{25155D12-6872-4F53-8E67-D3B5926E50B0}" destId="{8B1E3F42-C8AB-4EE3-B001-AB94EF32D02D}" srcOrd="1" destOrd="0" presId="urn:microsoft.com/office/officeart/2005/8/layout/arrow6"/>
    <dgm:cxn modelId="{DFACECF8-6237-4427-BE83-9CA17895BFC7}" type="presParOf" srcId="{25155D12-6872-4F53-8E67-D3B5926E50B0}" destId="{022D2BD7-2691-4D05-B46B-AF1DD00C30D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698F7B-50E8-4080-A4C9-4CAE11E6A1AA}">
      <dsp:nvSpPr>
        <dsp:cNvPr id="0" name=""/>
        <dsp:cNvSpPr/>
      </dsp:nvSpPr>
      <dsp:spPr>
        <a:xfrm rot="16200000">
          <a:off x="-1513401" y="1513401"/>
          <a:ext cx="5826269" cy="279946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Assistenza alla gravidanza fisiologica :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Ostetriche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Specialisti in ginecologia e ostetricia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Medici di famiglia</a:t>
          </a:r>
          <a:endParaRPr lang="it-IT" sz="1800" kern="1200" dirty="0"/>
        </a:p>
      </dsp:txBody>
      <dsp:txXfrm rot="16200000">
        <a:off x="-1513401" y="1513401"/>
        <a:ext cx="5826269" cy="2799466"/>
      </dsp:txXfrm>
    </dsp:sp>
    <dsp:sp modelId="{04124409-0FBE-4FCF-9332-378FEF5ECC9D}">
      <dsp:nvSpPr>
        <dsp:cNvPr id="0" name=""/>
        <dsp:cNvSpPr/>
      </dsp:nvSpPr>
      <dsp:spPr>
        <a:xfrm rot="16200000">
          <a:off x="1497101" y="1513401"/>
          <a:ext cx="5826269" cy="2799466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Aumento di tagli cesarei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 sintomo dell’eccesso di medicalizzazione del percorso nascita</a:t>
          </a:r>
          <a:endParaRPr lang="it-IT" sz="1800" kern="1200" dirty="0"/>
        </a:p>
      </dsp:txBody>
      <dsp:txXfrm rot="16200000">
        <a:off x="1497101" y="1513401"/>
        <a:ext cx="5826269" cy="2799466"/>
      </dsp:txXfrm>
    </dsp:sp>
    <dsp:sp modelId="{7FCBD891-0D51-4DEA-805F-62CC80409137}">
      <dsp:nvSpPr>
        <dsp:cNvPr id="0" name=""/>
        <dsp:cNvSpPr/>
      </dsp:nvSpPr>
      <dsp:spPr>
        <a:xfrm rot="16200000">
          <a:off x="4469179" y="1513401"/>
          <a:ext cx="5826269" cy="2799466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Necessità di condurre in Italia studi per valutare il ruolo delle diverse figure professionali</a:t>
          </a:r>
          <a:endParaRPr lang="it-IT" sz="2400" kern="1200" dirty="0"/>
        </a:p>
      </dsp:txBody>
      <dsp:txXfrm rot="16200000">
        <a:off x="4469179" y="1513401"/>
        <a:ext cx="5826269" cy="27994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FD25A-65D3-46CC-96A5-5D187C448ED9}" type="datetimeFigureOut">
              <a:rPr lang="it-IT" smtClean="0"/>
              <a:pPr/>
              <a:t>19/03/12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2B4BC-60FB-4494-9F4F-CF4D0FF3C43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E4413-F37D-4DEA-93E3-C6B43045EAC4}" type="datetimeFigureOut">
              <a:rPr lang="it-IT" smtClean="0"/>
              <a:pPr/>
              <a:t>19/03/12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0ACE3-B1D5-4211-BBC7-E0AA32B4E90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31C9EC-482F-4A08-A6F4-4646EB5FB103}" type="datetimeFigureOut">
              <a:rPr lang="it-IT" smtClean="0"/>
              <a:pPr/>
              <a:t>19/03/12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F1818E-A427-48CD-AAB2-4A5D48981F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1C9EC-482F-4A08-A6F4-4646EB5FB103}" type="datetimeFigureOut">
              <a:rPr lang="it-IT" smtClean="0"/>
              <a:pPr/>
              <a:t>19/03/12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818E-A427-48CD-AAB2-4A5D48981F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1C9EC-482F-4A08-A6F4-4646EB5FB103}" type="datetimeFigureOut">
              <a:rPr lang="it-IT" smtClean="0"/>
              <a:pPr/>
              <a:t>19/03/12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818E-A427-48CD-AAB2-4A5D48981F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1C9EC-482F-4A08-A6F4-4646EB5FB103}" type="datetimeFigureOut">
              <a:rPr lang="it-IT" smtClean="0"/>
              <a:pPr/>
              <a:t>19/03/12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818E-A427-48CD-AAB2-4A5D48981FF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1C9EC-482F-4A08-A6F4-4646EB5FB103}" type="datetimeFigureOut">
              <a:rPr lang="it-IT" smtClean="0"/>
              <a:pPr/>
              <a:t>19/03/12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818E-A427-48CD-AAB2-4A5D48981FF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1C9EC-482F-4A08-A6F4-4646EB5FB103}" type="datetimeFigureOut">
              <a:rPr lang="it-IT" smtClean="0"/>
              <a:pPr/>
              <a:t>19/03/12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818E-A427-48CD-AAB2-4A5D48981FF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1C9EC-482F-4A08-A6F4-4646EB5FB103}" type="datetimeFigureOut">
              <a:rPr lang="it-IT" smtClean="0"/>
              <a:pPr/>
              <a:t>19/03/12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818E-A427-48CD-AAB2-4A5D48981F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1C9EC-482F-4A08-A6F4-4646EB5FB103}" type="datetimeFigureOut">
              <a:rPr lang="it-IT" smtClean="0"/>
              <a:pPr/>
              <a:t>19/03/12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818E-A427-48CD-AAB2-4A5D48981FF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1C9EC-482F-4A08-A6F4-4646EB5FB103}" type="datetimeFigureOut">
              <a:rPr lang="it-IT" smtClean="0"/>
              <a:pPr/>
              <a:t>19/03/12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818E-A427-48CD-AAB2-4A5D48981F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031C9EC-482F-4A08-A6F4-4646EB5FB103}" type="datetimeFigureOut">
              <a:rPr lang="it-IT" smtClean="0"/>
              <a:pPr/>
              <a:t>19/03/12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818E-A427-48CD-AAB2-4A5D48981F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31C9EC-482F-4A08-A6F4-4646EB5FB103}" type="datetimeFigureOut">
              <a:rPr lang="it-IT" smtClean="0"/>
              <a:pPr/>
              <a:t>19/03/12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F1818E-A427-48CD-AAB2-4A5D48981FF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60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31C9EC-482F-4A08-A6F4-4646EB5FB103}" type="datetimeFigureOut">
              <a:rPr lang="it-IT" smtClean="0"/>
              <a:pPr/>
              <a:t>19/03/12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1F1818E-A427-48CD-AAB2-4A5D48981FF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4632" cy="2835747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it-IT" sz="4000" dirty="0">
                <a:latin typeface="Dotum" pitchFamily="34" charset="-127"/>
                <a:ea typeface="Dotum" pitchFamily="34" charset="-127"/>
                <a:cs typeface="DejaVu Sans Light" pitchFamily="34" charset="0"/>
              </a:rPr>
              <a:t>Il contributo del medico di '</a:t>
            </a:r>
            <a:r>
              <a:rPr lang="it-IT" sz="4000" dirty="0" err="1">
                <a:latin typeface="Dotum" pitchFamily="34" charset="-127"/>
                <a:ea typeface="Dotum" pitchFamily="34" charset="-127"/>
                <a:cs typeface="DejaVu Sans Light" pitchFamily="34" charset="0"/>
              </a:rPr>
              <a:t>primary</a:t>
            </a:r>
            <a:r>
              <a:rPr lang="it-IT" sz="4000" dirty="0">
                <a:latin typeface="Dotum" pitchFamily="34" charset="-127"/>
                <a:ea typeface="Dotum" pitchFamily="34" charset="-127"/>
                <a:cs typeface="DejaVu Sans Light" pitchFamily="34" charset="0"/>
              </a:rPr>
              <a:t> care' alle cure prenatali. Lo scenario europeo e la realtà </a:t>
            </a:r>
            <a:r>
              <a:rPr lang="it-IT" sz="4000" dirty="0" smtClean="0">
                <a:latin typeface="Dotum" pitchFamily="34" charset="-127"/>
                <a:ea typeface="Dotum" pitchFamily="34" charset="-127"/>
                <a:cs typeface="DejaVu Sans Light" pitchFamily="34" charset="0"/>
              </a:rPr>
              <a:t>italiana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92696"/>
            <a:ext cx="7488832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Book Antiqua" pitchFamily="18" charset="0"/>
              </a:rPr>
              <a:t>Facoltà </a:t>
            </a:r>
            <a:r>
              <a:rPr lang="it-IT" sz="2000" dirty="0">
                <a:latin typeface="Book Antiqua" pitchFamily="18" charset="0"/>
              </a:rPr>
              <a:t>di Medicina e Chirurgia</a:t>
            </a:r>
          </a:p>
          <a:p>
            <a:pPr algn="ctr"/>
            <a:r>
              <a:rPr lang="it-IT" sz="2000" dirty="0">
                <a:latin typeface="Book Antiqua" pitchFamily="18" charset="0"/>
              </a:rPr>
              <a:t>Corso di Laurea Specialistica in Medicina e Chirurgia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1560" y="1484784"/>
            <a:ext cx="806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9552" y="558924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ook Antiqua" pitchFamily="18" charset="0"/>
              </a:rPr>
              <a:t>Relatori: Prof </a:t>
            </a:r>
            <a:r>
              <a:rPr lang="it-IT" dirty="0" err="1" smtClean="0">
                <a:latin typeface="Book Antiqua" pitchFamily="18" charset="0"/>
              </a:rPr>
              <a:t>Maganza</a:t>
            </a:r>
            <a:r>
              <a:rPr lang="it-IT" dirty="0" smtClean="0">
                <a:latin typeface="Book Antiqua" pitchFamily="18" charset="0"/>
              </a:rPr>
              <a:t> Carlo, Prof </a:t>
            </a:r>
            <a:r>
              <a:rPr lang="it-IT" dirty="0" err="1" smtClean="0">
                <a:latin typeface="Book Antiqua" pitchFamily="18" charset="0"/>
              </a:rPr>
              <a:t>Stimamiglio</a:t>
            </a:r>
            <a:r>
              <a:rPr lang="it-IT" dirty="0" smtClean="0">
                <a:latin typeface="Book Antiqua" pitchFamily="18" charset="0"/>
              </a:rPr>
              <a:t> Andrea</a:t>
            </a:r>
          </a:p>
          <a:p>
            <a:endParaRPr lang="it-IT" dirty="0" smtClean="0">
              <a:latin typeface="Book Antiqua" pitchFamily="18" charset="0"/>
            </a:endParaRPr>
          </a:p>
          <a:p>
            <a:pPr algn="r"/>
            <a:r>
              <a:rPr lang="it-IT" dirty="0" smtClean="0">
                <a:latin typeface="Book Antiqua" pitchFamily="18" charset="0"/>
              </a:rPr>
              <a:t>Candidata: </a:t>
            </a:r>
            <a:r>
              <a:rPr lang="it-IT" dirty="0" err="1" smtClean="0">
                <a:latin typeface="Book Antiqua" pitchFamily="18" charset="0"/>
              </a:rPr>
              <a:t>Cameirana</a:t>
            </a:r>
            <a:r>
              <a:rPr lang="it-IT" dirty="0" smtClean="0">
                <a:latin typeface="Book Antiqua" pitchFamily="18" charset="0"/>
              </a:rPr>
              <a:t> Francesca</a:t>
            </a:r>
            <a:endParaRPr lang="it-IT" dirty="0">
              <a:latin typeface="Book Antiqu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95536" y="5301208"/>
            <a:ext cx="849694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Uni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48680"/>
            <a:ext cx="538882" cy="712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99592" y="1556792"/>
          <a:ext cx="757118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Concentrandoci sul momento della gravidanza</a:t>
            </a:r>
            <a:endParaRPr lang="it-IT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581128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 smtClean="0">
                <a:solidFill>
                  <a:srgbClr val="007434"/>
                </a:solidFill>
                <a:latin typeface="Aharoni" pitchFamily="2" charset="-79"/>
                <a:cs typeface="Aharoni" pitchFamily="2" charset="-79"/>
              </a:rPr>
              <a:t>58% degli stati Europei analizzati seguono un modello assistenziale per la gravidanza </a:t>
            </a:r>
            <a:r>
              <a:rPr lang="it-IT" sz="3200" i="1" dirty="0" smtClean="0">
                <a:solidFill>
                  <a:srgbClr val="007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diverso</a:t>
            </a:r>
            <a:r>
              <a:rPr lang="it-IT" sz="3200" i="1" dirty="0" smtClean="0">
                <a:solidFill>
                  <a:srgbClr val="007434"/>
                </a:solidFill>
                <a:latin typeface="Aharoni" pitchFamily="2" charset="-79"/>
                <a:cs typeface="Aharoni" pitchFamily="2" charset="-79"/>
              </a:rPr>
              <a:t> da quello scelto dall’Italia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780928"/>
            <a:ext cx="7776864" cy="646331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Analisi critica dei dati</a:t>
            </a:r>
            <a:endParaRPr lang="it-IT" sz="3600" dirty="0">
              <a:solidFill>
                <a:schemeClr val="accent4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vidanza gestita da,cart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6408712" cy="53369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b="0" dirty="0" smtClean="0">
                <a:effectLst/>
                <a:latin typeface="Aharoni" pitchFamily="2" charset="-79"/>
                <a:cs typeface="Aharoni" pitchFamily="2" charset="-79"/>
              </a:rPr>
              <a:t>Analisi geografica</a:t>
            </a:r>
            <a:endParaRPr lang="it-IT" b="0" dirty="0"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ipi SS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6192688" cy="51570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381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it-IT" b="0" dirty="0" smtClean="0">
                <a:effectLst/>
                <a:latin typeface="Aharoni" pitchFamily="2" charset="-79"/>
                <a:cs typeface="Aharoni" pitchFamily="2" charset="-79"/>
              </a:rPr>
              <a:t>Analisi dell’organizzazione sanitaria </a:t>
            </a:r>
            <a:endParaRPr lang="it-IT" b="0" dirty="0"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764704"/>
          <a:ext cx="87849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it-IT" b="0" dirty="0" smtClean="0">
                <a:effectLst/>
                <a:latin typeface="Aharoni" pitchFamily="2" charset="-79"/>
                <a:cs typeface="Aharoni" pitchFamily="2" charset="-79"/>
              </a:rPr>
              <a:t>Analisi della </a:t>
            </a:r>
            <a:r>
              <a:rPr lang="it-IT" b="0" dirty="0" err="1" smtClean="0">
                <a:effectLst/>
                <a:latin typeface="Aharoni" pitchFamily="2" charset="-79"/>
                <a:cs typeface="Aharoni" pitchFamily="2" charset="-79"/>
              </a:rPr>
              <a:t>densita’</a:t>
            </a:r>
            <a:r>
              <a:rPr lang="it-IT" b="0" dirty="0" smtClean="0">
                <a:effectLst/>
                <a:latin typeface="Aharoni" pitchFamily="2" charset="-79"/>
                <a:cs typeface="Aharoni" pitchFamily="2" charset="-79"/>
              </a:rPr>
              <a:t> di </a:t>
            </a:r>
            <a:r>
              <a:rPr lang="it-IT" b="0" dirty="0" err="1" smtClean="0">
                <a:effectLst/>
                <a:latin typeface="Aharoni" pitchFamily="2" charset="-79"/>
                <a:cs typeface="Aharoni" pitchFamily="2" charset="-79"/>
              </a:rPr>
              <a:t>general</a:t>
            </a:r>
            <a:r>
              <a:rPr lang="it-IT" b="0" dirty="0" smtClean="0">
                <a:effectLst/>
                <a:latin typeface="Aharoni" pitchFamily="2" charset="-79"/>
                <a:cs typeface="Aharoni" pitchFamily="2" charset="-79"/>
              </a:rPr>
              <a:t> </a:t>
            </a:r>
            <a:r>
              <a:rPr lang="it-IT" b="0" dirty="0" err="1" smtClean="0">
                <a:effectLst/>
                <a:latin typeface="Aharoni" pitchFamily="2" charset="-79"/>
                <a:cs typeface="Aharoni" pitchFamily="2" charset="-79"/>
              </a:rPr>
              <a:t>pratictioner</a:t>
            </a:r>
            <a:endParaRPr lang="it-IT" b="0" dirty="0"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8" y="1556792"/>
          <a:ext cx="8435280" cy="5044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it-IT" b="0" dirty="0" smtClean="0">
                <a:effectLst/>
                <a:latin typeface="Aharoni" pitchFamily="2" charset="-79"/>
                <a:cs typeface="Aharoni" pitchFamily="2" charset="-79"/>
              </a:rPr>
              <a:t>Analisi del PIL </a:t>
            </a:r>
            <a:br>
              <a:rPr lang="it-IT" b="0" dirty="0" smtClean="0">
                <a:effectLst/>
                <a:latin typeface="Aharoni" pitchFamily="2" charset="-79"/>
                <a:cs typeface="Aharoni" pitchFamily="2" charset="-79"/>
              </a:rPr>
            </a:br>
            <a:r>
              <a:rPr lang="it-IT" b="0" dirty="0" smtClean="0">
                <a:effectLst/>
                <a:latin typeface="Aharoni" pitchFamily="2" charset="-79"/>
                <a:cs typeface="Aharoni" pitchFamily="2" charset="-79"/>
              </a:rPr>
              <a:t>e della spesa sanitaria</a:t>
            </a:r>
            <a:endParaRPr lang="it-IT" b="0" dirty="0"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esarei perfentua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571639" cy="54726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b="0" dirty="0" smtClean="0">
                <a:effectLst/>
                <a:latin typeface="Aharoni" pitchFamily="2" charset="-79"/>
                <a:cs typeface="Aharoni" pitchFamily="2" charset="-79"/>
              </a:rPr>
              <a:t>Analisi del tasso di cesarei</a:t>
            </a:r>
            <a:endParaRPr lang="it-IT" b="0" dirty="0"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it-IT" b="0" dirty="0" smtClean="0">
                <a:latin typeface="Aharoni" pitchFamily="2" charset="-79"/>
                <a:cs typeface="Aharoni" pitchFamily="2" charset="-79"/>
              </a:rPr>
              <a:t>Analisi della </a:t>
            </a:r>
            <a:r>
              <a:rPr lang="it-IT" b="0" dirty="0" err="1" smtClean="0">
                <a:latin typeface="Aharoni" pitchFamily="2" charset="-79"/>
                <a:cs typeface="Aharoni" pitchFamily="2" charset="-79"/>
              </a:rPr>
              <a:t>mortalita’</a:t>
            </a:r>
            <a:r>
              <a:rPr lang="it-IT" b="0" dirty="0" smtClean="0">
                <a:latin typeface="Aharoni" pitchFamily="2" charset="-79"/>
                <a:cs typeface="Aharoni" pitchFamily="2" charset="-79"/>
              </a:rPr>
              <a:t> </a:t>
            </a:r>
            <a:br>
              <a:rPr lang="it-IT" b="0" dirty="0" smtClean="0">
                <a:latin typeface="Aharoni" pitchFamily="2" charset="-79"/>
                <a:cs typeface="Aharoni" pitchFamily="2" charset="-79"/>
              </a:rPr>
            </a:br>
            <a:r>
              <a:rPr lang="it-IT" b="0" dirty="0" smtClean="0">
                <a:latin typeface="Aharoni" pitchFamily="2" charset="-79"/>
                <a:cs typeface="Aharoni" pitchFamily="2" charset="-79"/>
              </a:rPr>
              <a:t>neonatale e materna</a:t>
            </a:r>
            <a:endParaRPr lang="it-IT" b="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988840"/>
            <a:ext cx="5076056" cy="504056"/>
          </a:xfrm>
        </p:spPr>
        <p:txBody>
          <a:bodyPr>
            <a:no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it-IT" sz="2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 fattori correlati sono risultati: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Conclusioni e sviluppi futuri</a:t>
            </a:r>
            <a:endParaRPr lang="it-IT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2564904"/>
            <a:ext cx="2160240" cy="430887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it-IT" sz="2200" dirty="0" smtClean="0"/>
              <a:t>% tagli cesarei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9584" y="1484784"/>
            <a:ext cx="3744416" cy="430887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200" dirty="0" smtClean="0"/>
              <a:t>Una distribuzione in zone</a:t>
            </a:r>
            <a:endParaRPr lang="it-IT" sz="2200" dirty="0"/>
          </a:p>
        </p:txBody>
      </p:sp>
      <p:sp>
        <p:nvSpPr>
          <p:cNvPr id="7" name="Left-Up Arrow 6"/>
          <p:cNvSpPr/>
          <p:nvPr/>
        </p:nvSpPr>
        <p:spPr>
          <a:xfrm rot="8150633">
            <a:off x="4850187" y="1906987"/>
            <a:ext cx="648072" cy="648072"/>
          </a:xfrm>
          <a:prstGeom prst="lef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179512" y="3645024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it-IT" sz="2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it-IT" sz="2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Gli aspetti necessari di approfondimento sarebbero molteplici</a:t>
            </a:r>
            <a:endParaRPr lang="it-IT" sz="22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941168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it-IT" sz="2000" dirty="0" smtClean="0"/>
              <a:t> </a:t>
            </a:r>
            <a:r>
              <a:rPr lang="it-IT" sz="2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Compartecipazione dei ruoli</a:t>
            </a:r>
            <a:endParaRPr lang="it-IT" sz="22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4644008" y="5013176"/>
            <a:ext cx="864096" cy="216024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652120" y="4941168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Comunicazione</a:t>
            </a:r>
            <a:endParaRPr lang="it-IT" sz="22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7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67544" y="5517232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howcard Gothic" pitchFamily="82" charset="0"/>
              </a:rPr>
              <a:t>Grazie per l’attenzione</a:t>
            </a:r>
            <a:endParaRPr lang="it-IT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Showcard Gothic" pitchFamily="8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764704"/>
          <a:ext cx="8820472" cy="5826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88641"/>
            <a:ext cx="8208912" cy="707886"/>
          </a:xfrm>
          <a:prstGeom prst="rect">
            <a:avLst/>
          </a:prstGeom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Secondo le LINEE GUIDA ITALIANE per la gravidanza fisiologica:</a:t>
            </a:r>
          </a:p>
        </p:txBody>
      </p:sp>
      <p:sp>
        <p:nvSpPr>
          <p:cNvPr id="8" name="Down Arrow 7"/>
          <p:cNvSpPr/>
          <p:nvPr/>
        </p:nvSpPr>
        <p:spPr>
          <a:xfrm>
            <a:off x="4355976" y="3356992"/>
            <a:ext cx="117727" cy="28803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3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552728" cy="850106"/>
          </a:xfr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4800" b="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Il questionario</a:t>
            </a:r>
            <a:endParaRPr lang="it-IT" sz="4800" b="0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Picture 2" descr="Stati questionario cart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6565897" cy="546782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1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isometricTopUp">
              <a:rot lat="19717306" lon="19632749" rev="1603175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1560" y="206084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Monotype Corsiva" pitchFamily="66" charset="0"/>
              </a:rPr>
              <a:t>1) A chi si rivolge più frequentemente la donna con difficoltà di concepimento? </a:t>
            </a:r>
            <a:endParaRPr lang="it-IT" dirty="0">
              <a:latin typeface="Monotype Corsiva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620688"/>
            <a:ext cx="842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536" y="1886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434"/>
                </a:solidFill>
                <a:latin typeface="Aharoni" pitchFamily="2" charset="-79"/>
                <a:cs typeface="Aharoni" pitchFamily="2" charset="-79"/>
              </a:rPr>
              <a:t>Il questionario</a:t>
            </a:r>
            <a:endParaRPr lang="it-IT" dirty="0">
              <a:solidFill>
                <a:srgbClr val="007434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80920" cy="2160240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latin typeface="Monotype Corsiva" pitchFamily="66" charset="0"/>
              </a:rPr>
              <a:t>2) A chi si rivolge di solito una donna a cui si presenta un problema semplice che riguardi la propria salute (in ambito ostetrico-ginecologico)? </a:t>
            </a:r>
            <a:endParaRPr lang="it-IT" sz="3600" dirty="0">
              <a:latin typeface="Monotype Corsiva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95536" y="620688"/>
            <a:ext cx="849694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544" y="1886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434"/>
                </a:solidFill>
                <a:latin typeface="Aharoni" pitchFamily="2" charset="-79"/>
                <a:cs typeface="Aharoni" pitchFamily="2" charset="-79"/>
              </a:rPr>
              <a:t>Il questionario</a:t>
            </a:r>
            <a:endParaRPr lang="it-IT" dirty="0">
              <a:solidFill>
                <a:srgbClr val="007434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Monotype Corsiva" pitchFamily="66" charset="0"/>
              </a:rPr>
              <a:t>3) A chi si rivolge, in genere, la donna per informazioni </a:t>
            </a:r>
            <a:r>
              <a:rPr lang="it-IT" dirty="0" err="1" smtClean="0">
                <a:latin typeface="Monotype Corsiva" pitchFamily="66" charset="0"/>
              </a:rPr>
              <a:t>preconcezionali</a:t>
            </a:r>
            <a:r>
              <a:rPr lang="it-IT" dirty="0" smtClean="0">
                <a:latin typeface="Monotype Corsiva" pitchFamily="66" charset="0"/>
              </a:rPr>
              <a:t>? </a:t>
            </a:r>
            <a:endParaRPr lang="it-IT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86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434"/>
                </a:solidFill>
                <a:latin typeface="Aharoni" pitchFamily="2" charset="-79"/>
                <a:cs typeface="Aharoni" pitchFamily="2" charset="-79"/>
              </a:rPr>
              <a:t>Il questionario</a:t>
            </a:r>
            <a:endParaRPr lang="it-IT" dirty="0">
              <a:solidFill>
                <a:srgbClr val="007434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1520" y="620688"/>
            <a:ext cx="849694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466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426170"/>
          </a:xfrm>
        </p:spPr>
        <p:txBody>
          <a:bodyPr>
            <a:normAutofit/>
          </a:bodyPr>
          <a:lstStyle/>
          <a:p>
            <a:pPr algn="ctr"/>
            <a:r>
              <a:rPr lang="it-IT" sz="3700" dirty="0" smtClean="0">
                <a:latin typeface="Monotype Corsiva" pitchFamily="66" charset="0"/>
              </a:rPr>
              <a:t>4) Chi solitamente da assistenza alla donna durante la gravidanza? </a:t>
            </a:r>
            <a:endParaRPr lang="it-IT" sz="37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86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434"/>
                </a:solidFill>
                <a:latin typeface="Aharoni" pitchFamily="2" charset="-79"/>
                <a:cs typeface="Aharoni" pitchFamily="2" charset="-79"/>
              </a:rPr>
              <a:t>Il questionario</a:t>
            </a:r>
            <a:endParaRPr lang="it-IT" dirty="0">
              <a:solidFill>
                <a:srgbClr val="007434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5536" y="620688"/>
            <a:ext cx="842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Monotype Corsiva" pitchFamily="66" charset="0"/>
              </a:rPr>
              <a:t>5) Chi offre informazioni sull'allattamento, sulle cure del neonato e di sé dopo il parto? </a:t>
            </a:r>
            <a:endParaRPr lang="it-IT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86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434"/>
                </a:solidFill>
                <a:latin typeface="Aharoni" pitchFamily="2" charset="-79"/>
                <a:cs typeface="Aharoni" pitchFamily="2" charset="-79"/>
              </a:rPr>
              <a:t>Il questionario</a:t>
            </a:r>
            <a:endParaRPr lang="it-IT" dirty="0">
              <a:solidFill>
                <a:srgbClr val="007434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1520" y="620688"/>
            <a:ext cx="856895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Monotype Corsiva" pitchFamily="66" charset="0"/>
              </a:rPr>
              <a:t>9) A chi si rivolge di solito una donna per richieste contraccettive? </a:t>
            </a:r>
            <a:endParaRPr lang="it-IT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886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434"/>
                </a:solidFill>
                <a:latin typeface="Aharoni" pitchFamily="2" charset="-79"/>
                <a:cs typeface="Aharoni" pitchFamily="2" charset="-79"/>
              </a:rPr>
              <a:t>Il questionario</a:t>
            </a:r>
            <a:endParaRPr lang="it-IT" dirty="0">
              <a:solidFill>
                <a:srgbClr val="007434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1520" y="620688"/>
            <a:ext cx="835292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327</Words>
  <Application>Microsoft Office PowerPoint</Application>
  <PresentationFormat>Presentazione su schermo (4:3)</PresentationFormat>
  <Paragraphs>52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Concourse</vt:lpstr>
      <vt:lpstr>Il contributo del medico di 'primary care' alle cure prenatali. Lo scenario europeo e la realtà italiana</vt:lpstr>
      <vt:lpstr>Diapositiva 2</vt:lpstr>
      <vt:lpstr>Il questionario</vt:lpstr>
      <vt:lpstr>1) A chi si rivolge più frequentemente la donna con difficoltà di concepimento? </vt:lpstr>
      <vt:lpstr>2) A chi si rivolge di solito una donna a cui si presenta un problema semplice che riguardi la propria salute (in ambito ostetrico-ginecologico)? </vt:lpstr>
      <vt:lpstr>3) A chi si rivolge, in genere, la donna per informazioni preconcezionali? </vt:lpstr>
      <vt:lpstr>4) Chi solitamente da assistenza alla donna durante la gravidanza? </vt:lpstr>
      <vt:lpstr>5) Chi offre informazioni sull'allattamento, sulle cure del neonato e di sé dopo il parto? </vt:lpstr>
      <vt:lpstr>9) A chi si rivolge di solito una donna per richieste contraccettive? </vt:lpstr>
      <vt:lpstr>Concentrandoci sul momento della gravidanza</vt:lpstr>
      <vt:lpstr>Diapositiva 11</vt:lpstr>
      <vt:lpstr>Analisi geografica</vt:lpstr>
      <vt:lpstr>Analisi dell’organizzazione sanitaria </vt:lpstr>
      <vt:lpstr>Analisi della densita’ di general pratictioner</vt:lpstr>
      <vt:lpstr>Analisi del PIL  e della spesa sanitaria</vt:lpstr>
      <vt:lpstr>Analisi del tasso di cesarei</vt:lpstr>
      <vt:lpstr>Analisi della mortalita’  neonatale e materna</vt:lpstr>
      <vt:lpstr>Conclusioni e sviluppi futuri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contributo del medico di 'primary care' alle cure prenatali. Lo scenario europeo e la realtà italiana.</dc:title>
  <dc:creator>marco</dc:creator>
  <cp:lastModifiedBy>Valued Acer Customer</cp:lastModifiedBy>
  <cp:revision>94</cp:revision>
  <dcterms:created xsi:type="dcterms:W3CDTF">2012-03-13T13:59:22Z</dcterms:created>
  <dcterms:modified xsi:type="dcterms:W3CDTF">2012-03-19T13:00:17Z</dcterms:modified>
</cp:coreProperties>
</file>